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6" r:id="rId3"/>
    <p:sldId id="272" r:id="rId4"/>
    <p:sldId id="263" r:id="rId5"/>
    <p:sldId id="261" r:id="rId6"/>
    <p:sldId id="260" r:id="rId7"/>
    <p:sldId id="262" r:id="rId8"/>
    <p:sldId id="257" r:id="rId9"/>
    <p:sldId id="271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892" autoAdjust="0"/>
  </p:normalViewPr>
  <p:slideViewPr>
    <p:cSldViewPr>
      <p:cViewPr>
        <p:scale>
          <a:sx n="75" d="100"/>
          <a:sy n="75" d="100"/>
        </p:scale>
        <p:origin x="10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87835-5DCF-4824-BC64-F29ADDF8CB22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8E556-4EC3-4805-825B-C5E3D0CAF26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10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3958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89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6</a:t>
            </a:fld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0895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8E556-4EC3-4805-825B-C5E3D0CAF26E}" type="slidenum">
              <a:rPr lang="en-IN" smtClean="0"/>
              <a:pPr/>
              <a:t>9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C28B6-A5AE-40BD-A42D-124F9F5531FD}" type="datetimeFigureOut">
              <a:rPr lang="en-IN" smtClean="0"/>
              <a:pPr/>
              <a:t>17-10-2022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68C05-178B-497E-A164-879C302F506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4.jpeg"/><Relationship Id="rId5" Type="http://schemas.openxmlformats.org/officeDocument/2006/relationships/image" Target="../media/image3.png"/><Relationship Id="rId10" Type="http://schemas.openxmlformats.org/officeDocument/2006/relationships/image" Target="../media/image13.jpeg"/><Relationship Id="rId4" Type="http://schemas.openxmlformats.org/officeDocument/2006/relationships/image" Target="../media/image2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1.jpeg"/><Relationship Id="rId5" Type="http://schemas.openxmlformats.org/officeDocument/2006/relationships/image" Target="../media/image3.png"/><Relationship Id="rId10" Type="http://schemas.openxmlformats.org/officeDocument/2006/relationships/image" Target="../media/image20.jpeg"/><Relationship Id="rId4" Type="http://schemas.openxmlformats.org/officeDocument/2006/relationships/image" Target="../media/image2.pn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6.jpg"/><Relationship Id="rId5" Type="http://schemas.openxmlformats.org/officeDocument/2006/relationships/image" Target="../media/image3.png"/><Relationship Id="rId10" Type="http://schemas.openxmlformats.org/officeDocument/2006/relationships/image" Target="../media/image25.jpe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31.jpeg"/><Relationship Id="rId5" Type="http://schemas.openxmlformats.org/officeDocument/2006/relationships/image" Target="../media/image3.png"/><Relationship Id="rId10" Type="http://schemas.openxmlformats.org/officeDocument/2006/relationships/image" Target="../media/image30.jpe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2924944"/>
            <a:ext cx="889248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32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3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3200" dirty="0">
                <a:solidFill>
                  <a:srgbClr val="002060"/>
                </a:solidFill>
                <a:latin typeface="Arial Black" pitchFamily="34" charset="0"/>
              </a:rPr>
              <a:t>National Coal Conclave &amp; Exhibition</a:t>
            </a:r>
          </a:p>
          <a:p>
            <a:pPr algn="ctr"/>
            <a:r>
              <a:rPr lang="en-IN" sz="2400" b="1" dirty="0">
                <a:solidFill>
                  <a:srgbClr val="C00000"/>
                </a:solidFill>
              </a:rPr>
              <a:t>17 OCTOBER 2022, HOTEL TAJ PALACE , NEW DELHI</a:t>
            </a:r>
          </a:p>
          <a:p>
            <a:pPr algn="ctr"/>
            <a:endParaRPr lang="en-IN" sz="1100" b="1" dirty="0">
              <a:solidFill>
                <a:srgbClr val="C00000"/>
              </a:solidFill>
            </a:endParaRPr>
          </a:p>
          <a:p>
            <a:pPr algn="ctr"/>
            <a:r>
              <a:rPr lang="en-IN" sz="2000" b="1" dirty="0">
                <a:solidFill>
                  <a:srgbClr val="002060"/>
                </a:solidFill>
              </a:rPr>
              <a:t>Theme : Indian Coal Sector – Sustainable Mining towards Atmanirbhar Bharat</a:t>
            </a:r>
          </a:p>
          <a:p>
            <a:pPr algn="ctr"/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56" y="620688"/>
            <a:ext cx="1475288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1008112" cy="1015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311151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6" y="476672"/>
            <a:ext cx="503324" cy="8069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3924" y="1234207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55041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6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558285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2022, HOTEL TAJ PALACE , NEW DELHI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794" y="332656"/>
            <a:ext cx="136991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88639"/>
            <a:ext cx="936104" cy="9425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0848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36131" y="476672"/>
            <a:ext cx="404221" cy="6480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43924" y="1018183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800223"/>
            <a:ext cx="9094454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IN" sz="4000" dirty="0">
                <a:solidFill>
                  <a:srgbClr val="C00000"/>
                </a:solidFill>
                <a:latin typeface="Bernard MT Condensed" pitchFamily="18" charset="0"/>
              </a:rPr>
              <a:t>THE </a:t>
            </a:r>
            <a:r>
              <a:rPr lang="en-IN" sz="4000" dirty="0">
                <a:solidFill>
                  <a:srgbClr val="FFFF00"/>
                </a:solidFill>
                <a:latin typeface="Bernard MT Condensed" pitchFamily="18" charset="0"/>
              </a:rPr>
              <a:t>C</a:t>
            </a:r>
            <a:r>
              <a:rPr lang="en-IN" sz="4000" dirty="0">
                <a:solidFill>
                  <a:srgbClr val="FF0000"/>
                </a:solidFill>
                <a:latin typeface="Bernard MT Condensed" pitchFamily="18" charset="0"/>
              </a:rPr>
              <a:t>O</a:t>
            </a:r>
            <a:r>
              <a:rPr lang="en-IN" sz="4000" dirty="0">
                <a:solidFill>
                  <a:srgbClr val="00B050"/>
                </a:solidFill>
                <a:latin typeface="Bernard MT Condensed" pitchFamily="18" charset="0"/>
              </a:rPr>
              <a:t>L</a:t>
            </a:r>
            <a:r>
              <a:rPr lang="en-IN" sz="4000" dirty="0">
                <a:solidFill>
                  <a:srgbClr val="0070C0"/>
                </a:solidFill>
                <a:latin typeface="Bernard MT Condensed" pitchFamily="18" charset="0"/>
              </a:rPr>
              <a:t>O</a:t>
            </a:r>
            <a:r>
              <a:rPr lang="en-IN" sz="4000" dirty="0">
                <a:solidFill>
                  <a:srgbClr val="C00000"/>
                </a:solidFill>
                <a:latin typeface="Bernard MT Condensed" pitchFamily="18" charset="0"/>
              </a:rPr>
              <a:t>U</a:t>
            </a:r>
            <a:r>
              <a:rPr lang="en-IN" sz="4000" dirty="0">
                <a:solidFill>
                  <a:schemeClr val="accent3">
                    <a:lumMod val="50000"/>
                  </a:schemeClr>
                </a:solidFill>
                <a:latin typeface="Bernard MT Condensed" pitchFamily="18" charset="0"/>
              </a:rPr>
              <a:t>R</a:t>
            </a:r>
            <a:r>
              <a:rPr lang="en-IN" sz="4000" dirty="0">
                <a:solidFill>
                  <a:srgbClr val="7030A0"/>
                </a:solidFill>
                <a:latin typeface="Bernard MT Condensed" pitchFamily="18" charset="0"/>
              </a:rPr>
              <a:t>S </a:t>
            </a:r>
            <a:r>
              <a:rPr lang="en-IN" sz="4000" dirty="0">
                <a:solidFill>
                  <a:srgbClr val="C00000"/>
                </a:solidFill>
                <a:latin typeface="Bernard MT Condensed" pitchFamily="18" charset="0"/>
              </a:rPr>
              <a:t>OF INDIA</a:t>
            </a:r>
            <a:r>
              <a:rPr lang="en-IN" sz="3600" dirty="0">
                <a:solidFill>
                  <a:srgbClr val="C00000"/>
                </a:solidFill>
                <a:latin typeface="Bernard MT Condensed" pitchFamily="18" charset="0"/>
              </a:rPr>
              <a:t> </a:t>
            </a:r>
            <a:r>
              <a:rPr lang="en-IN" sz="2800" dirty="0">
                <a:solidFill>
                  <a:srgbClr val="C00000"/>
                </a:solidFill>
                <a:latin typeface="Bernard MT Condensed" pitchFamily="18" charset="0"/>
              </a:rPr>
              <a:t>(A Cultural Evening) </a:t>
            </a:r>
          </a:p>
          <a:p>
            <a:pPr algn="ctr">
              <a:lnSpc>
                <a:spcPct val="120000"/>
              </a:lnSpc>
            </a:pPr>
            <a:r>
              <a:rPr lang="en-IN" sz="1600" dirty="0">
                <a:latin typeface="Arial Black" pitchFamily="34" charset="0"/>
              </a:rPr>
              <a:t>Presented by</a:t>
            </a:r>
          </a:p>
          <a:p>
            <a:pPr algn="ctr">
              <a:lnSpc>
                <a:spcPct val="120000"/>
              </a:lnSpc>
            </a:pPr>
            <a:r>
              <a:rPr lang="en-IN" sz="200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URVASHI DANCE MUSIC ART &amp; CULTURAL SOCIETY</a:t>
            </a:r>
          </a:p>
          <a:p>
            <a:pPr algn="ctr"/>
            <a:r>
              <a:rPr lang="en-IN" sz="1600" dirty="0">
                <a:solidFill>
                  <a:srgbClr val="0070C0"/>
                </a:solidFill>
                <a:latin typeface="Arial Black" pitchFamily="34" charset="0"/>
              </a:rPr>
              <a:t>7.00 PM, DURBAR HALL</a:t>
            </a:r>
          </a:p>
          <a:p>
            <a:pPr algn="ctr"/>
            <a:endParaRPr lang="en-IN" sz="24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52728" y="5818038"/>
            <a:ext cx="25912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dirty="0"/>
              <a:t>For registration, contact:</a:t>
            </a:r>
          </a:p>
          <a:p>
            <a:r>
              <a:rPr lang="en-IN" b="1" dirty="0">
                <a:solidFill>
                  <a:srgbClr val="002060"/>
                </a:solidFill>
              </a:rPr>
              <a:t>E:inc.wmc@gmail.com</a:t>
            </a:r>
          </a:p>
          <a:p>
            <a:r>
              <a:rPr lang="en-IN" b="1" dirty="0">
                <a:solidFill>
                  <a:srgbClr val="C00000"/>
                </a:solidFill>
              </a:rPr>
              <a:t>W: www.wmc-inc.org</a:t>
            </a:r>
            <a:endParaRPr lang="en-IN" dirty="0">
              <a:solidFill>
                <a:srgbClr val="C00000"/>
              </a:solidFill>
            </a:endParaRPr>
          </a:p>
        </p:txBody>
      </p:sp>
      <p:pic>
        <p:nvPicPr>
          <p:cNvPr id="27" name="Picture 26" descr="IMG-20221011-WA007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644398"/>
            <a:ext cx="2664296" cy="1778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 descr="IMG-20221011-WA008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32603" y="3707161"/>
            <a:ext cx="2787869" cy="173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 descr="IMG-20221011-WA00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03848" y="3724011"/>
            <a:ext cx="2582830" cy="172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04664"/>
            <a:ext cx="88924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National Coal Conclave &amp; 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 (SUN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 HOTEL TAJ PALACE , NEW DELHI</a:t>
            </a:r>
          </a:p>
          <a:p>
            <a:pPr algn="ctr"/>
            <a:endParaRPr lang="en-IN" sz="1100" b="1" dirty="0">
              <a:solidFill>
                <a:srgbClr val="C00000"/>
              </a:solidFill>
            </a:endParaRPr>
          </a:p>
          <a:p>
            <a:pPr algn="ctr"/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700808"/>
            <a:ext cx="84249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INAUGURAL SESSION</a:t>
            </a:r>
          </a:p>
          <a:p>
            <a:endParaRPr lang="en-US" sz="2000" dirty="0"/>
          </a:p>
          <a:p>
            <a:r>
              <a:rPr lang="en-US" dirty="0"/>
              <a:t>Welcome Address by Shri Vinod Kumar Tiwari, Additional Secretary </a:t>
            </a:r>
            <a:r>
              <a:rPr lang="en-US" dirty="0" err="1"/>
              <a:t>Coa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Theme of Conference by Dr Anil Kumar Jain, Secretary Coal</a:t>
            </a:r>
          </a:p>
          <a:p>
            <a:endParaRPr lang="en-US" dirty="0"/>
          </a:p>
          <a:p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Launch of Closed / Discontinued Mines of CIL on Revenue sharing model – Trance II Tender (online by Shri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Pralhad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Joshi, Hon’ble Minister for Coal, Mines and Parliamentary Affairs)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Address by Chief Guest by Hon'ble Minister </a:t>
            </a:r>
            <a:r>
              <a:rPr lang="en-US" b="1" dirty="0"/>
              <a:t>Shri </a:t>
            </a:r>
            <a:r>
              <a:rPr lang="en-US" b="1" dirty="0" err="1"/>
              <a:t>Pralhad</a:t>
            </a:r>
            <a:r>
              <a:rPr lang="en-US" b="1" dirty="0"/>
              <a:t> Joshi</a:t>
            </a:r>
            <a:r>
              <a:rPr lang="en-US" dirty="0"/>
              <a:t>, Hon’ble Minister for Coal, Mines and Parliamentary  Affairs</a:t>
            </a:r>
          </a:p>
          <a:p>
            <a:endParaRPr lang="en-US" dirty="0"/>
          </a:p>
          <a:p>
            <a:r>
              <a:rPr lang="en-US" dirty="0"/>
              <a:t>Handing over of Vesting orders  Shri </a:t>
            </a:r>
            <a:r>
              <a:rPr lang="en-US" dirty="0" err="1"/>
              <a:t>Shri</a:t>
            </a:r>
            <a:r>
              <a:rPr lang="en-US" dirty="0"/>
              <a:t> M </a:t>
            </a:r>
            <a:r>
              <a:rPr lang="en-US" dirty="0" err="1"/>
              <a:t>Nagaraju</a:t>
            </a:r>
            <a:r>
              <a:rPr lang="en-US" dirty="0"/>
              <a:t>, AS MN</a:t>
            </a:r>
          </a:p>
          <a:p>
            <a:endParaRPr lang="en-US" dirty="0"/>
          </a:p>
          <a:p>
            <a:r>
              <a:rPr lang="en-US" dirty="0"/>
              <a:t>Vote of Thanks by Shri Pramod Agrawal Chairman, CIL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04664"/>
            <a:ext cx="889248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National Coal Conclave &amp; 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 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 HOTEL TAJ PALACE , NEW DELHI</a:t>
            </a:r>
          </a:p>
          <a:p>
            <a:pPr algn="ctr"/>
            <a:endParaRPr lang="en-IN" sz="1100" b="1" dirty="0">
              <a:solidFill>
                <a:srgbClr val="C00000"/>
              </a:solidFill>
            </a:endParaRPr>
          </a:p>
          <a:p>
            <a:pPr algn="ctr"/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700808"/>
            <a:ext cx="84249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VALEDICTORY SESSION</a:t>
            </a:r>
          </a:p>
          <a:p>
            <a:endParaRPr lang="en-US" sz="2000" dirty="0"/>
          </a:p>
          <a:p>
            <a:r>
              <a:rPr lang="en-US" dirty="0"/>
              <a:t>Brief Report on Conference by Shri M </a:t>
            </a:r>
            <a:r>
              <a:rPr lang="en-US" dirty="0" err="1"/>
              <a:t>Nagaraju</a:t>
            </a:r>
            <a:r>
              <a:rPr lang="en-US" dirty="0"/>
              <a:t>, Additional Secretary, Ministry of Coal</a:t>
            </a:r>
          </a:p>
          <a:p>
            <a:endParaRPr lang="en-US" dirty="0"/>
          </a:p>
          <a:p>
            <a:r>
              <a:rPr lang="en-US" dirty="0"/>
              <a:t>Concluding Remarks &amp; Way Ahead by Dr Anil Kumar Jain, Secretary, Ministry of Coal</a:t>
            </a:r>
          </a:p>
          <a:p>
            <a:endParaRPr lang="en-US" dirty="0"/>
          </a:p>
          <a:p>
            <a:r>
              <a:rPr lang="en-US" dirty="0"/>
              <a:t>Address by Chief Guest by Hon'ble Minister </a:t>
            </a:r>
            <a:r>
              <a:rPr lang="en-US" b="1" dirty="0"/>
              <a:t>Shri </a:t>
            </a:r>
            <a:r>
              <a:rPr lang="en-US" b="1" dirty="0" err="1"/>
              <a:t>Pralhad</a:t>
            </a:r>
            <a:r>
              <a:rPr lang="en-US" b="1" dirty="0"/>
              <a:t> Joshi</a:t>
            </a:r>
            <a:r>
              <a:rPr lang="en-US" dirty="0"/>
              <a:t>, Hon’ble Minister for Coal, Mines and Parliamentary  Affairs</a:t>
            </a:r>
          </a:p>
          <a:p>
            <a:endParaRPr lang="en-US" dirty="0"/>
          </a:p>
          <a:p>
            <a:r>
              <a:rPr lang="en-US" dirty="0"/>
              <a:t>Vote of Thanks by Shri Vinod Kumar Tiwari, Additional Secretary, Ministry of Coal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72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558285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2022, HOTEL TAJ PALACE , NEW DELHI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159155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792088" cy="79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6" y="476673"/>
            <a:ext cx="359308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916" y="946175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733907"/>
            <a:ext cx="909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C00000"/>
                </a:solidFill>
                <a:latin typeface="Bernard MT Condensed" pitchFamily="18" charset="0"/>
              </a:rPr>
              <a:t>SESSION I : FUEL SELF-SUFFICIENCY IN POWER SECTOR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7277" y="4685655"/>
            <a:ext cx="131016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V K DEWANGAN</a:t>
            </a:r>
          </a:p>
          <a:p>
            <a:pPr algn="ctr"/>
            <a:r>
              <a:rPr lang="en-IN" sz="1200" dirty="0"/>
              <a:t>Chairman</a:t>
            </a:r>
          </a:p>
          <a:p>
            <a:pPr algn="ctr"/>
            <a:r>
              <a:rPr lang="en-IN" sz="1200" dirty="0"/>
              <a:t>REC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2206" y="4742274"/>
            <a:ext cx="146828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VIBHAV AGARWAL</a:t>
            </a:r>
          </a:p>
          <a:p>
            <a:pPr algn="ctr"/>
            <a:r>
              <a:rPr lang="en-IN" sz="1200" dirty="0"/>
              <a:t>CEO  Power</a:t>
            </a:r>
          </a:p>
          <a:p>
            <a:pPr algn="ctr"/>
            <a:r>
              <a:rPr lang="en-IN" sz="1200" dirty="0"/>
              <a:t>VEDANTA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83968" y="4725144"/>
            <a:ext cx="1410964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RAKESH LAKHONI</a:t>
            </a:r>
          </a:p>
          <a:p>
            <a:pPr algn="ctr"/>
            <a:r>
              <a:rPr lang="en-IN" sz="1200" dirty="0"/>
              <a:t>CMD</a:t>
            </a:r>
          </a:p>
          <a:p>
            <a:pPr algn="ctr"/>
            <a:r>
              <a:rPr lang="en-IN" sz="1200" dirty="0"/>
              <a:t>TANGEDCO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02421" y="4742274"/>
            <a:ext cx="17340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00" b="1" dirty="0"/>
              <a:t>K C MURALEEDHARAN</a:t>
            </a:r>
          </a:p>
          <a:p>
            <a:pPr algn="ctr"/>
            <a:r>
              <a:rPr lang="en-IN" sz="1200" dirty="0"/>
              <a:t>GM</a:t>
            </a:r>
          </a:p>
          <a:p>
            <a:pPr algn="ctr"/>
            <a:r>
              <a:rPr lang="en-IN" sz="1200" dirty="0"/>
              <a:t> NTPC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7CEA7-72DD-D424-A644-43128C5708A7}"/>
              </a:ext>
            </a:extLst>
          </p:cNvPr>
          <p:cNvSpPr txBox="1"/>
          <p:nvPr/>
        </p:nvSpPr>
        <p:spPr>
          <a:xfrm>
            <a:off x="2689530" y="4685655"/>
            <a:ext cx="95891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N SRIDHAR</a:t>
            </a:r>
          </a:p>
          <a:p>
            <a:pPr algn="ctr"/>
            <a:r>
              <a:rPr lang="en-IN" sz="1200" dirty="0"/>
              <a:t>CMD</a:t>
            </a:r>
          </a:p>
          <a:p>
            <a:pPr algn="ctr"/>
            <a:r>
              <a:rPr lang="en-IN" sz="1200" dirty="0"/>
              <a:t>SCCL.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9672" y="2564904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Session Chairs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1890" y="2843644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Speakers</a:t>
            </a:r>
          </a:p>
        </p:txBody>
      </p:sp>
      <p:pic>
        <p:nvPicPr>
          <p:cNvPr id="27" name="Picture 26" descr="VKDewangan_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568" y="3068960"/>
            <a:ext cx="1368152" cy="161848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8" name="Picture 27" descr="cmd_sridh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55776" y="3068960"/>
            <a:ext cx="1258824" cy="161848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9" name="Picture 28" descr="09RajeshLakhonijpg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3284984"/>
            <a:ext cx="1152128" cy="1368152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5" name="Picture 34" descr="vaibhav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3284984"/>
            <a:ext cx="1152128" cy="144016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6" name="Picture 35" descr="M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96336" y="3284984"/>
            <a:ext cx="1137726" cy="142215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5654858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2022, HOTEL TAJ PALACE , NEW DELHI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369910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188639"/>
            <a:ext cx="864096" cy="870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5" y="476672"/>
            <a:ext cx="407346" cy="6530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916" y="1018183"/>
            <a:ext cx="151650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39"/>
            <a:ext cx="10754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786171"/>
            <a:ext cx="909445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700" dirty="0">
              <a:solidFill>
                <a:srgbClr val="C00000"/>
              </a:solidFill>
              <a:latin typeface="Bernard MT Condensed" pitchFamily="18" charset="0"/>
            </a:endParaRPr>
          </a:p>
          <a:p>
            <a:pPr algn="ctr"/>
            <a:r>
              <a:rPr lang="en-IN" sz="2400" dirty="0">
                <a:solidFill>
                  <a:srgbClr val="C00000"/>
                </a:solidFill>
                <a:latin typeface="Bernard MT Condensed" pitchFamily="18" charset="0"/>
              </a:rPr>
              <a:t>BRAIN  STORMING SESSION: ROLE OF COAL IN ATMANIRBHARTA</a:t>
            </a:r>
          </a:p>
          <a:p>
            <a:pPr algn="ctr"/>
            <a:endParaRPr lang="en-IN" sz="600" dirty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en-IN" sz="1600" dirty="0">
                <a:solidFill>
                  <a:srgbClr val="0070C0"/>
                </a:solidFill>
                <a:latin typeface="Arial Black" pitchFamily="34" charset="0"/>
              </a:rPr>
              <a:t>11.30 AM, VIP LOUNGE, SHAHJAHAN HALL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9674" y="4520153"/>
            <a:ext cx="8659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ALOK PERTI</a:t>
            </a:r>
          </a:p>
          <a:p>
            <a:pPr algn="ctr"/>
            <a:endParaRPr lang="en-IN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4509120"/>
            <a:ext cx="11368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S K SRIVASTAVA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11760" y="4509120"/>
            <a:ext cx="13740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ANIL SWARUP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02021" y="4509120"/>
            <a:ext cx="15180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SUSHEEL KUMAR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60032" y="4509120"/>
            <a:ext cx="1734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SUMANTA CHAUDHRI</a:t>
            </a:r>
          </a:p>
        </p:txBody>
      </p:sp>
      <p:pic>
        <p:nvPicPr>
          <p:cNvPr id="27" name="Picture 26" descr="2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356992"/>
            <a:ext cx="1008112" cy="1064731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8" name="Picture 27" descr="s k sRIVAS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3356992"/>
            <a:ext cx="1008112" cy="108012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1" name="Picture 30" descr="Anil_Swaru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27784" y="3356992"/>
            <a:ext cx="1008112" cy="108012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2" name="Picture 31" descr="SUSHEEL KUM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23928" y="3356992"/>
            <a:ext cx="1008112" cy="108012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4" name="Picture 33" descr="Sumanta Chaudhuri IAS WB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220072" y="3356992"/>
            <a:ext cx="1008112" cy="108012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5" name="Picture 34" descr="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588224" y="3356992"/>
            <a:ext cx="1008112" cy="108012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6" name="TextBox 35"/>
          <p:cNvSpPr txBox="1"/>
          <p:nvPr/>
        </p:nvSpPr>
        <p:spPr>
          <a:xfrm>
            <a:off x="6294309" y="4509120"/>
            <a:ext cx="17340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DR. M P NARAYANAN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59280" y="5024209"/>
            <a:ext cx="3177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IN" sz="1200" b="1" dirty="0">
                <a:solidFill>
                  <a:srgbClr val="002060"/>
                </a:solidFill>
              </a:rPr>
              <a:t>and other  Former CMDs  of Coal Companies….</a:t>
            </a:r>
          </a:p>
        </p:txBody>
      </p:sp>
      <p:pic>
        <p:nvPicPr>
          <p:cNvPr id="29" name="Picture 28" descr="Mr Akala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368" y="3356992"/>
            <a:ext cx="1008112" cy="1101557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0" name="TextBox 29"/>
          <p:cNvSpPr txBox="1"/>
          <p:nvPr/>
        </p:nvSpPr>
        <p:spPr>
          <a:xfrm>
            <a:off x="7518445" y="4509120"/>
            <a:ext cx="1734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100" b="1" dirty="0">
                <a:solidFill>
                  <a:srgbClr val="002060"/>
                </a:solidFill>
              </a:rPr>
              <a:t>B AKALA</a:t>
            </a:r>
          </a:p>
          <a:p>
            <a:pPr algn="ctr"/>
            <a:r>
              <a:rPr lang="en-IN" sz="1100" b="1" dirty="0"/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2982529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558285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2022, HOTEL TAJ PALACE , NEW DELHI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159155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792088" cy="79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6" y="476673"/>
            <a:ext cx="359308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916" y="946175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733907"/>
            <a:ext cx="909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C00000"/>
                </a:solidFill>
                <a:latin typeface="Bernard MT Condensed" pitchFamily="18" charset="0"/>
              </a:rPr>
              <a:t>SESSION II: ATMANIRBHARTA IN STEEL MAKING FOR COAL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504" y="4685655"/>
            <a:ext cx="2115579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RUCHIKA CHAUDHRY GOVIL</a:t>
            </a:r>
          </a:p>
          <a:p>
            <a:pPr algn="ctr"/>
            <a:r>
              <a:rPr lang="en-IN" sz="1200" dirty="0"/>
              <a:t>Additional Secretary</a:t>
            </a:r>
          </a:p>
          <a:p>
            <a:pPr algn="ctr"/>
            <a:r>
              <a:rPr lang="en-IN" sz="1200" dirty="0"/>
              <a:t>MINISTRY OF STEEL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54505" y="4742274"/>
            <a:ext cx="167116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NAVEEN AHLAWAT</a:t>
            </a:r>
          </a:p>
          <a:p>
            <a:pPr algn="ctr"/>
            <a:r>
              <a:rPr lang="en-IN" sz="1200" dirty="0"/>
              <a:t>Head-  Coal Gasification</a:t>
            </a:r>
          </a:p>
          <a:p>
            <a:pPr algn="ctr"/>
            <a:r>
              <a:rPr lang="en-IN" sz="1200" dirty="0"/>
              <a:t>Projects, JSPL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28909" y="4725144"/>
            <a:ext cx="135120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ARVIND K SINGH</a:t>
            </a:r>
          </a:p>
          <a:p>
            <a:pPr algn="ctr"/>
            <a:r>
              <a:rPr lang="en-IN" sz="1200" dirty="0"/>
              <a:t>Director </a:t>
            </a:r>
          </a:p>
          <a:p>
            <a:pPr algn="ctr"/>
            <a:r>
              <a:rPr lang="en-IN" sz="1200" dirty="0"/>
              <a:t>SAIL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120" y="4725144"/>
            <a:ext cx="184157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00" b="1" dirty="0"/>
              <a:t>D B SUNDARA RAMAM</a:t>
            </a:r>
          </a:p>
          <a:p>
            <a:pPr algn="ctr"/>
            <a:r>
              <a:rPr lang="en-IN" sz="1200" dirty="0"/>
              <a:t>VP - Raw Materials</a:t>
            </a:r>
          </a:p>
          <a:p>
            <a:pPr algn="ctr"/>
            <a:r>
              <a:rPr lang="en-IN" sz="1200" dirty="0"/>
              <a:t>TATA STEEL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37CEA7-72DD-D424-A644-43128C5708A7}"/>
              </a:ext>
            </a:extLst>
          </p:cNvPr>
          <p:cNvSpPr txBox="1"/>
          <p:nvPr/>
        </p:nvSpPr>
        <p:spPr>
          <a:xfrm>
            <a:off x="2267744" y="4685655"/>
            <a:ext cx="1379353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SAMIRAN  DATTA</a:t>
            </a:r>
          </a:p>
          <a:p>
            <a:pPr algn="ctr"/>
            <a:r>
              <a:rPr lang="en-IN" sz="1200" dirty="0"/>
              <a:t>CMD</a:t>
            </a:r>
          </a:p>
          <a:p>
            <a:pPr algn="ctr"/>
            <a:r>
              <a:rPr lang="en-IN" sz="1200" dirty="0"/>
              <a:t>BCCL.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9672" y="2564904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Session Chairs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1890" y="2780928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Speakers</a:t>
            </a:r>
          </a:p>
        </p:txBody>
      </p:sp>
      <p:pic>
        <p:nvPicPr>
          <p:cNvPr id="23" name="Picture 22" descr="Ruchika-Chaudhry-Govil-IRS-Indian-Bureaucrac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3068960"/>
            <a:ext cx="1296144" cy="158417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4" name="Picture 23" descr="1640705113_samiran-dut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339752" y="3068960"/>
            <a:ext cx="1296144" cy="156182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" name="Picture 29" descr="SAIL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5976" y="3194095"/>
            <a:ext cx="1152128" cy="1459041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2" name="Picture 31" descr="TATA STEE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940152" y="3212976"/>
            <a:ext cx="1224136" cy="1474465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8" name="Picture 27" descr="Naveen-Ahlawat 1.jpe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24328" y="3212976"/>
            <a:ext cx="1224136" cy="146188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6512" y="558285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2022, HOTEL TAJ PALACE , NEW DELHI</a:t>
            </a:r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159155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792088" cy="79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6" y="476673"/>
            <a:ext cx="359308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916" y="946175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733907"/>
            <a:ext cx="909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C00000"/>
                </a:solidFill>
                <a:latin typeface="Bernard MT Condensed" pitchFamily="18" charset="0"/>
              </a:rPr>
              <a:t>SESSION III: TECHNOLOGY &amp; SUSTAINABILITY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9607" y="4685655"/>
            <a:ext cx="2085507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CHANDRA PRAKASH GOYAL</a:t>
            </a:r>
          </a:p>
          <a:p>
            <a:pPr algn="ctr"/>
            <a:r>
              <a:rPr lang="en-IN" sz="1200" dirty="0"/>
              <a:t>DG - Forest &amp; </a:t>
            </a:r>
            <a:r>
              <a:rPr lang="en-IN" sz="1200" dirty="0" err="1"/>
              <a:t>Spl</a:t>
            </a:r>
            <a:r>
              <a:rPr lang="en-IN" sz="1200" dirty="0"/>
              <a:t>. Secretary</a:t>
            </a:r>
          </a:p>
          <a:p>
            <a:pPr algn="ctr"/>
            <a:r>
              <a:rPr lang="en-IN" sz="1200" dirty="0" err="1"/>
              <a:t>MoEF&amp;CC</a:t>
            </a:r>
            <a:endParaRPr lang="en-IN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868144" y="4742274"/>
            <a:ext cx="153215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SUNIL CHATURVEDI</a:t>
            </a:r>
          </a:p>
          <a:p>
            <a:pPr algn="ctr"/>
            <a:r>
              <a:rPr lang="en-IN" sz="1200" dirty="0"/>
              <a:t>Group Chairman</a:t>
            </a:r>
          </a:p>
          <a:p>
            <a:pPr algn="ctr"/>
            <a:r>
              <a:rPr lang="en-IN" sz="1200" dirty="0"/>
              <a:t>GAINWELL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82299" y="4725144"/>
            <a:ext cx="149912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R </a:t>
            </a:r>
            <a:r>
              <a:rPr lang="en-IN" sz="1300" b="1" dirty="0" err="1"/>
              <a:t>R</a:t>
            </a:r>
            <a:r>
              <a:rPr lang="en-IN" sz="1300" b="1" dirty="0"/>
              <a:t> MISHRA</a:t>
            </a:r>
          </a:p>
          <a:p>
            <a:pPr algn="ctr"/>
            <a:r>
              <a:rPr lang="en-IN" sz="1200" dirty="0"/>
              <a:t>Sr. Energy Consultant</a:t>
            </a:r>
          </a:p>
          <a:p>
            <a:pPr algn="ctr"/>
            <a:r>
              <a:rPr lang="en-IN" sz="1200" dirty="0"/>
              <a:t>WORLD BANK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64288" y="4742274"/>
            <a:ext cx="1734075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00" b="1" dirty="0"/>
              <a:t>VADIM PEVZNER</a:t>
            </a:r>
          </a:p>
          <a:p>
            <a:pPr algn="ctr"/>
            <a:r>
              <a:rPr lang="en-IN" sz="1200" dirty="0"/>
              <a:t>Director of Services</a:t>
            </a:r>
          </a:p>
          <a:p>
            <a:pPr algn="ctr"/>
            <a:r>
              <a:rPr lang="en-IN" sz="1200" dirty="0"/>
              <a:t> UZTM-KARTEX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15BAE1-EFEE-FA64-2973-FB6266A04E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527" y="2996952"/>
            <a:ext cx="1343393" cy="158417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37CEA7-72DD-D424-A644-43128C5708A7}"/>
              </a:ext>
            </a:extLst>
          </p:cNvPr>
          <p:cNvSpPr txBox="1"/>
          <p:nvPr/>
        </p:nvSpPr>
        <p:spPr>
          <a:xfrm>
            <a:off x="2511853" y="4685655"/>
            <a:ext cx="1314270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300" b="1" dirty="0"/>
              <a:t>RAKESH KUMAR</a:t>
            </a:r>
          </a:p>
          <a:p>
            <a:pPr algn="ctr"/>
            <a:r>
              <a:rPr lang="en-IN" sz="1200" dirty="0"/>
              <a:t>CMD</a:t>
            </a:r>
          </a:p>
          <a:p>
            <a:pPr algn="ctr"/>
            <a:r>
              <a:rPr lang="en-IN" sz="1200" dirty="0"/>
              <a:t>NLC INDIA LTD.</a:t>
            </a:r>
          </a:p>
        </p:txBody>
      </p:sp>
      <p:pic>
        <p:nvPicPr>
          <p:cNvPr id="23" name="Picture 22" descr="C P Goy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3568" y="2996952"/>
            <a:ext cx="1368152" cy="158408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24" name="Picture 23" descr="R R MISHRA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3333950"/>
            <a:ext cx="1080120" cy="1319186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" name="Picture 29" descr="downloa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12160" y="3356992"/>
            <a:ext cx="1080120" cy="1296893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33" name="TextBox 32"/>
          <p:cNvSpPr txBox="1"/>
          <p:nvPr/>
        </p:nvSpPr>
        <p:spPr>
          <a:xfrm>
            <a:off x="1619672" y="2564904"/>
            <a:ext cx="1533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Session Chairs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1890" y="2843644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Speakers</a:t>
            </a:r>
          </a:p>
        </p:txBody>
      </p:sp>
      <p:pic>
        <p:nvPicPr>
          <p:cNvPr id="3" name="Picture 2" descr="A person with a beard and mustache&#10;&#10;Description automatically generated with low confidence">
            <a:extLst>
              <a:ext uri="{FF2B5EF4-FFF2-40B4-BE49-F238E27FC236}">
                <a16:creationId xmlns:a16="http://schemas.microsoft.com/office/drawing/2014/main" id="{4271DBF8-E84A-584F-A5CE-18743A3BEA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30" y="3356992"/>
            <a:ext cx="1003710" cy="1290485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5582850"/>
            <a:ext cx="60486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6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National Coal Conclave &amp; </a:t>
            </a:r>
          </a:p>
          <a:p>
            <a:pPr algn="ctr"/>
            <a:r>
              <a:rPr lang="en-IN" sz="2600" dirty="0">
                <a:solidFill>
                  <a:srgbClr val="002060"/>
                </a:solidFill>
                <a:latin typeface="Arial Black" pitchFamily="34" charset="0"/>
              </a:rPr>
              <a:t>Exhibition</a:t>
            </a:r>
          </a:p>
          <a:p>
            <a:pPr algn="ctr"/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17 OCTOBER 2022, HOTEL TAJ PALACE , NEW DELHI</a:t>
            </a:r>
            <a:endParaRPr lang="en-IN" dirty="0"/>
          </a:p>
          <a:p>
            <a:endParaRPr lang="en-IN" dirty="0"/>
          </a:p>
        </p:txBody>
      </p:sp>
      <p:pic>
        <p:nvPicPr>
          <p:cNvPr id="5" name="Picture 4" descr="azadi-ka-amrit-mahotsav-hindi-logo-1BE5E3568C-seeklogo.co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32656"/>
            <a:ext cx="1159155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NC-WMC Log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88640"/>
            <a:ext cx="792088" cy="797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832" y="1095127"/>
            <a:ext cx="19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Indian National Committee</a:t>
            </a:r>
          </a:p>
          <a:p>
            <a:pPr algn="ctr"/>
            <a:r>
              <a:rPr lang="en-IN" sz="1200" b="1" dirty="0"/>
              <a:t>   World Mining Congress</a:t>
            </a:r>
          </a:p>
        </p:txBody>
      </p:sp>
      <p:pic>
        <p:nvPicPr>
          <p:cNvPr id="8" name="Picture 7" descr="Ministry_of_Coal_India.svg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9036" y="476673"/>
            <a:ext cx="359308" cy="5760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71916" y="946175"/>
            <a:ext cx="137249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</a:t>
            </a:r>
            <a:r>
              <a:rPr lang="en-IN" sz="1100" b="1" dirty="0"/>
              <a:t>Ministry of Coal</a:t>
            </a:r>
          </a:p>
          <a:p>
            <a:r>
              <a:rPr lang="en-IN" sz="1100" dirty="0"/>
              <a:t>Government of India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3033" y="188640"/>
            <a:ext cx="973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00" b="1" dirty="0"/>
              <a:t>Supported by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628800"/>
            <a:ext cx="9094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solidFill>
                  <a:srgbClr val="C00000"/>
                </a:solidFill>
                <a:latin typeface="Bernard MT Condensed" pitchFamily="18" charset="0"/>
              </a:rPr>
              <a:t>CEO SESSION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7321" y="3173487"/>
            <a:ext cx="160037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/>
              <a:t>DR. ANIL KUMAR JAIN</a:t>
            </a:r>
          </a:p>
          <a:p>
            <a:pPr algn="ctr"/>
            <a:r>
              <a:rPr lang="en-IN" sz="1100" dirty="0"/>
              <a:t>Secretary</a:t>
            </a:r>
          </a:p>
          <a:p>
            <a:pPr algn="ctr"/>
            <a:r>
              <a:rPr lang="en-IN" sz="1100" dirty="0"/>
              <a:t>Ministry of Coal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2515" y="4829671"/>
            <a:ext cx="147117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PRAMOD AGRAWAL</a:t>
            </a:r>
          </a:p>
          <a:p>
            <a:pPr algn="ctr"/>
            <a:r>
              <a:rPr lang="en-IN" sz="1100" dirty="0"/>
              <a:t>Chairman</a:t>
            </a:r>
          </a:p>
          <a:p>
            <a:pPr algn="ctr"/>
            <a:r>
              <a:rPr lang="en-IN" sz="1100" dirty="0"/>
              <a:t>COAL INDIA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843217" y="4829671"/>
            <a:ext cx="12166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/>
              <a:t>SOMA MONDAL</a:t>
            </a:r>
          </a:p>
          <a:p>
            <a:pPr algn="ctr"/>
            <a:r>
              <a:rPr lang="en-IN" sz="1100" dirty="0"/>
              <a:t>Chairman</a:t>
            </a:r>
          </a:p>
          <a:p>
            <a:pPr algn="ctr"/>
            <a:r>
              <a:rPr lang="en-IN" sz="1100" dirty="0"/>
              <a:t>SAIL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97965" y="4839543"/>
            <a:ext cx="13740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GURDEEP SINGH</a:t>
            </a:r>
          </a:p>
          <a:p>
            <a:pPr algn="ctr"/>
            <a:r>
              <a:rPr lang="en-IN" sz="1100" dirty="0"/>
              <a:t>CMD</a:t>
            </a:r>
          </a:p>
          <a:p>
            <a:pPr algn="ctr"/>
            <a:r>
              <a:rPr lang="en-IN" sz="1100" dirty="0"/>
              <a:t>NTPC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38125" y="4797152"/>
            <a:ext cx="15180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SUNIL DUGGAL</a:t>
            </a:r>
          </a:p>
          <a:p>
            <a:pPr algn="ctr"/>
            <a:r>
              <a:rPr lang="en-IN" sz="1100" dirty="0"/>
              <a:t>Group CEO</a:t>
            </a:r>
          </a:p>
          <a:p>
            <a:pPr algn="ctr"/>
            <a:r>
              <a:rPr lang="en-IN" sz="1100" dirty="0"/>
              <a:t>VEDANTA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56176" y="4797152"/>
            <a:ext cx="147829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1200" b="1" dirty="0"/>
              <a:t>VINAY PRAKASH</a:t>
            </a:r>
          </a:p>
          <a:p>
            <a:pPr algn="ctr"/>
            <a:r>
              <a:rPr lang="en-IN" sz="1100" dirty="0"/>
              <a:t>CEO, Natural Resource</a:t>
            </a:r>
          </a:p>
          <a:p>
            <a:pPr algn="ctr"/>
            <a:r>
              <a:rPr lang="en-IN" sz="1100" dirty="0"/>
              <a:t>ADANI GROUP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46437" y="4797152"/>
            <a:ext cx="17340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ANIL K JHA</a:t>
            </a:r>
          </a:p>
          <a:p>
            <a:pPr algn="ctr"/>
            <a:r>
              <a:rPr lang="en-IN" sz="1100" dirty="0"/>
              <a:t>Chairman</a:t>
            </a:r>
          </a:p>
          <a:p>
            <a:pPr algn="ctr"/>
            <a:r>
              <a:rPr lang="en-IN" sz="1100" dirty="0"/>
              <a:t> JINDAL POWER</a:t>
            </a:r>
          </a:p>
        </p:txBody>
      </p:sp>
      <p:pic>
        <p:nvPicPr>
          <p:cNvPr id="30" name="Picture 29" descr="IMG-20221008-WA000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2132856"/>
            <a:ext cx="936104" cy="1039342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0" name="Picture 39" descr="Sunil-Dugg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3789040"/>
            <a:ext cx="897517" cy="981208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1" name="Picture 40" descr="IMG-20221008-WA001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3789040"/>
            <a:ext cx="936104" cy="993834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2" name="Picture 41" descr="Vinay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60830" y="3789040"/>
            <a:ext cx="947474" cy="1008112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3" name="Picture 42" descr="Anil-Kumar-Jha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812360" y="3789040"/>
            <a:ext cx="864096" cy="976240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4" name="Picture 43" descr="sail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79712" y="3789040"/>
            <a:ext cx="936104" cy="973341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pic>
        <p:nvPicPr>
          <p:cNvPr id="45" name="Picture 44" descr="1054_Gurdeep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3491880" y="3789040"/>
            <a:ext cx="919923" cy="1008112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98252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016" y="404664"/>
            <a:ext cx="889248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1</a:t>
            </a:r>
            <a:r>
              <a:rPr lang="en-IN" sz="2000" b="1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IN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dirty="0">
                <a:solidFill>
                  <a:srgbClr val="002060"/>
                </a:solidFill>
                <a:latin typeface="Arial Black" pitchFamily="34" charset="0"/>
              </a:rPr>
              <a:t>National Coal Conclave &amp; Exhibition</a:t>
            </a:r>
          </a:p>
          <a:p>
            <a:pPr algn="ctr"/>
            <a:r>
              <a:rPr lang="en-IN" b="1" dirty="0">
                <a:solidFill>
                  <a:srgbClr val="C00000"/>
                </a:solidFill>
              </a:rPr>
              <a:t>17 OCTOBER 2022 , HOTEL TAJ PALACE , NEW DELHI</a:t>
            </a:r>
          </a:p>
          <a:p>
            <a:pPr algn="ctr"/>
            <a:endParaRPr lang="en-IN" sz="1100" b="1" dirty="0">
              <a:solidFill>
                <a:srgbClr val="C00000"/>
              </a:solidFill>
            </a:endParaRPr>
          </a:p>
          <a:p>
            <a:pPr algn="ctr"/>
            <a:endParaRPr lang="en-IN" dirty="0">
              <a:solidFill>
                <a:srgbClr val="C00000"/>
              </a:solidFill>
            </a:endParaRPr>
          </a:p>
          <a:p>
            <a:endParaRPr lang="en-IN" dirty="0"/>
          </a:p>
        </p:txBody>
      </p:sp>
      <p:pic>
        <p:nvPicPr>
          <p:cNvPr id="5" name="Picture 4" descr="Coal_India_Logo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5" y="1844824"/>
            <a:ext cx="1146105" cy="1556792"/>
          </a:xfrm>
          <a:prstGeom prst="rect">
            <a:avLst/>
          </a:prstGeom>
        </p:spPr>
      </p:pic>
      <p:pic>
        <p:nvPicPr>
          <p:cNvPr id="6" name="Picture 5" descr="JPL logo Revised 20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3522" y="1484783"/>
            <a:ext cx="2624622" cy="2028117"/>
          </a:xfrm>
          <a:prstGeom prst="rect">
            <a:avLst/>
          </a:prstGeom>
        </p:spPr>
      </p:pic>
      <p:pic>
        <p:nvPicPr>
          <p:cNvPr id="7" name="Picture 6" descr="NLC_India_Limited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7" y="1897631"/>
            <a:ext cx="1152129" cy="1459364"/>
          </a:xfrm>
          <a:prstGeom prst="rect">
            <a:avLst/>
          </a:prstGeom>
        </p:spPr>
      </p:pic>
      <p:pic>
        <p:nvPicPr>
          <p:cNvPr id="9" name="Picture 8" descr="HINDALCO.NS_BI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89878" y="3933056"/>
            <a:ext cx="937905" cy="915003"/>
          </a:xfrm>
          <a:prstGeom prst="rect">
            <a:avLst/>
          </a:prstGeom>
        </p:spPr>
      </p:pic>
      <p:pic>
        <p:nvPicPr>
          <p:cNvPr id="10" name="Picture 9" descr="SCC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5824117"/>
            <a:ext cx="560001" cy="577738"/>
          </a:xfrm>
          <a:prstGeom prst="rect">
            <a:avLst/>
          </a:prstGeom>
        </p:spPr>
      </p:pic>
      <p:pic>
        <p:nvPicPr>
          <p:cNvPr id="13" name="Picture 12" descr="log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9" y="5822827"/>
            <a:ext cx="1080120" cy="342477"/>
          </a:xfrm>
          <a:prstGeom prst="rect">
            <a:avLst/>
          </a:prstGeom>
        </p:spPr>
      </p:pic>
      <p:pic>
        <p:nvPicPr>
          <p:cNvPr id="14" name="Picture 13" descr="smartchem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220073" y="5803589"/>
            <a:ext cx="1656183" cy="577738"/>
          </a:xfrm>
          <a:prstGeom prst="rect">
            <a:avLst/>
          </a:prstGeom>
        </p:spPr>
      </p:pic>
      <p:pic>
        <p:nvPicPr>
          <p:cNvPr id="15" name="Picture 14" descr="SAIL_Logo.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87825" y="5773392"/>
            <a:ext cx="648071" cy="679944"/>
          </a:xfrm>
          <a:prstGeom prst="rect">
            <a:avLst/>
          </a:prstGeom>
        </p:spPr>
      </p:pic>
      <p:pic>
        <p:nvPicPr>
          <p:cNvPr id="16" name="Picture 15" descr="Vedanta-Logo-P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092280" y="5807910"/>
            <a:ext cx="1800200" cy="501410"/>
          </a:xfrm>
          <a:prstGeom prst="rect">
            <a:avLst/>
          </a:prstGeom>
        </p:spPr>
      </p:pic>
      <p:pic>
        <p:nvPicPr>
          <p:cNvPr id="17" name="Picture 16" descr="1280px-NTPC_Logo.svg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92422" y="4005064"/>
            <a:ext cx="1499658" cy="8787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39B6AE-0729-BC0E-E2CF-0A343B3C4D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683" y="5796648"/>
            <a:ext cx="600093" cy="512672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CA6F525F-2A7D-9A42-759B-D749C9C0023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149080"/>
            <a:ext cx="1656183" cy="64425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7CE5E53-2233-1580-0E3B-32D0F8A7F1E2}"/>
              </a:ext>
            </a:extLst>
          </p:cNvPr>
          <p:cNvSpPr txBox="1"/>
          <p:nvPr/>
        </p:nvSpPr>
        <p:spPr>
          <a:xfrm>
            <a:off x="3635896" y="1556792"/>
            <a:ext cx="183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Platinum Sponsor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7C7D3F1-D866-B5BA-FA17-516380AACA83}"/>
              </a:ext>
            </a:extLst>
          </p:cNvPr>
          <p:cNvSpPr txBox="1"/>
          <p:nvPr/>
        </p:nvSpPr>
        <p:spPr>
          <a:xfrm>
            <a:off x="3788296" y="3501008"/>
            <a:ext cx="1509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Silver Sponsor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0103FC-B082-CC2B-B487-6822B493A2CD}"/>
              </a:ext>
            </a:extLst>
          </p:cNvPr>
          <p:cNvSpPr txBox="1"/>
          <p:nvPr/>
        </p:nvSpPr>
        <p:spPr>
          <a:xfrm>
            <a:off x="3707904" y="5219908"/>
            <a:ext cx="1647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Bronze Sponsor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2158</TotalTime>
  <Words>736</Words>
  <Application>Microsoft Office PowerPoint</Application>
  <PresentationFormat>On-screen Show (4:3)</PresentationFormat>
  <Paragraphs>199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Bernard MT Condensed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Pankaj IHA</dc:creator>
  <cp:lastModifiedBy>Shailendra Kumar</cp:lastModifiedBy>
  <cp:revision>42</cp:revision>
  <dcterms:created xsi:type="dcterms:W3CDTF">2022-10-08T03:02:10Z</dcterms:created>
  <dcterms:modified xsi:type="dcterms:W3CDTF">2022-10-16T20:44:49Z</dcterms:modified>
</cp:coreProperties>
</file>